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57" r:id="rId2"/>
    <p:sldId id="281" r:id="rId3"/>
    <p:sldId id="319" r:id="rId4"/>
    <p:sldId id="316" r:id="rId5"/>
    <p:sldId id="315" r:id="rId6"/>
    <p:sldId id="334" r:id="rId7"/>
    <p:sldId id="335" r:id="rId8"/>
    <p:sldId id="336" r:id="rId9"/>
    <p:sldId id="337" r:id="rId10"/>
    <p:sldId id="338" r:id="rId11"/>
    <p:sldId id="32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27B979-CBD1-C084-39A3-23D4E6E86CE8}" name="Bethany Bentley" initials="BB" userId="S::bethanyb@hkusa.com::7e5e2462-2f29-4ab1-a65c-bb0dd0f3a6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12" autoAdjust="0"/>
  </p:normalViewPr>
  <p:slideViewPr>
    <p:cSldViewPr snapToGrid="0">
      <p:cViewPr varScale="1">
        <p:scale>
          <a:sx n="104" d="100"/>
          <a:sy n="104" d="100"/>
        </p:scale>
        <p:origin x="1746" y="10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7/24/2023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5</a:t>
            </a:fld>
            <a:endParaRPr lang="en-US"/>
          </a:p>
        </p:txBody>
      </p:sp>
    </p:spTree>
    <p:extLst>
      <p:ext uri="{BB962C8B-B14F-4D97-AF65-F5344CB8AC3E}">
        <p14:creationId xmlns:p14="http://schemas.microsoft.com/office/powerpoint/2010/main" val="903239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6</a:t>
            </a:fld>
            <a:endParaRPr lang="en-US"/>
          </a:p>
        </p:txBody>
      </p:sp>
    </p:spTree>
    <p:extLst>
      <p:ext uri="{BB962C8B-B14F-4D97-AF65-F5344CB8AC3E}">
        <p14:creationId xmlns:p14="http://schemas.microsoft.com/office/powerpoint/2010/main" val="3165689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7</a:t>
            </a:fld>
            <a:endParaRPr lang="en-US"/>
          </a:p>
        </p:txBody>
      </p:sp>
    </p:spTree>
    <p:extLst>
      <p:ext uri="{BB962C8B-B14F-4D97-AF65-F5344CB8AC3E}">
        <p14:creationId xmlns:p14="http://schemas.microsoft.com/office/powerpoint/2010/main" val="769719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8</a:t>
            </a:fld>
            <a:endParaRPr lang="en-US"/>
          </a:p>
        </p:txBody>
      </p:sp>
    </p:spTree>
    <p:extLst>
      <p:ext uri="{BB962C8B-B14F-4D97-AF65-F5344CB8AC3E}">
        <p14:creationId xmlns:p14="http://schemas.microsoft.com/office/powerpoint/2010/main" val="580642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9</a:t>
            </a:fld>
            <a:endParaRPr lang="en-US"/>
          </a:p>
        </p:txBody>
      </p:sp>
    </p:spTree>
    <p:extLst>
      <p:ext uri="{BB962C8B-B14F-4D97-AF65-F5344CB8AC3E}">
        <p14:creationId xmlns:p14="http://schemas.microsoft.com/office/powerpoint/2010/main" val="27140653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10</a:t>
            </a:fld>
            <a:endParaRPr lang="en-US"/>
          </a:p>
        </p:txBody>
      </p:sp>
    </p:spTree>
    <p:extLst>
      <p:ext uri="{BB962C8B-B14F-4D97-AF65-F5344CB8AC3E}">
        <p14:creationId xmlns:p14="http://schemas.microsoft.com/office/powerpoint/2010/main" val="3458009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7/24/2023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cove.video/3XM2CUz"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fontScale="90000"/>
          </a:bodyPr>
          <a:lstStyle/>
          <a:p>
            <a:r>
              <a:rPr lang="en-US" dirty="0"/>
              <a:t>Sexually Transmitted Diseases, Including HIV and AIDS</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fontScale="92500" lnSpcReduction="20000"/>
          </a:bodyPr>
          <a:lstStyle/>
          <a:p>
            <a:r>
              <a:rPr lang="en-US" dirty="0"/>
              <a:t>Live Well: Reproductive and Sexual Health</a:t>
            </a:r>
          </a:p>
          <a:p>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Click on the link to view the video associated with this lesson: </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hlinkClick r:id="rId2"/>
              </a:rPr>
              <a:t>https://bcove.video/3XM2CUz</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 </a:t>
            </a:r>
            <a:endParaRPr lang="en-US" dirty="0"/>
          </a:p>
          <a:p>
            <a:endParaRPr lang="en-US" dirty="0"/>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Treatment for HIV and AIDS</a:t>
            </a:r>
            <a:br>
              <a:rPr lang="en-US" sz="4000" dirty="0"/>
            </a:br>
            <a:r>
              <a:rPr lang="en-US" sz="2400" i="1" dirty="0"/>
              <a:t>(2 of 2)</a:t>
            </a:r>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dirty="0">
                <a:cs typeface="Arial"/>
              </a:rPr>
              <a:t>If a person with HIV gets an opportunistic infection or certain cancers, they will be diagnosed with AIDS (the more serious stage of HIV infection).</a:t>
            </a:r>
          </a:p>
          <a:p>
            <a:r>
              <a:rPr lang="en-US" dirty="0">
                <a:cs typeface="Arial"/>
              </a:rPr>
              <a:t>Opportunistic infections include </a:t>
            </a:r>
          </a:p>
          <a:p>
            <a:pPr lvl="1"/>
            <a:r>
              <a:rPr lang="en-US" dirty="0">
                <a:cs typeface="Arial"/>
              </a:rPr>
              <a:t>salmonella </a:t>
            </a:r>
          </a:p>
          <a:p>
            <a:pPr lvl="1"/>
            <a:r>
              <a:rPr lang="en-US" dirty="0">
                <a:cs typeface="Arial"/>
              </a:rPr>
              <a:t>candidiasis </a:t>
            </a:r>
          </a:p>
          <a:p>
            <a:pPr lvl="1"/>
            <a:r>
              <a:rPr lang="en-US" dirty="0">
                <a:cs typeface="Arial"/>
              </a:rPr>
              <a:t>toxoplasmosis </a:t>
            </a:r>
          </a:p>
        </p:txBody>
      </p:sp>
    </p:spTree>
    <p:extLst>
      <p:ext uri="{BB962C8B-B14F-4D97-AF65-F5344CB8AC3E}">
        <p14:creationId xmlns:p14="http://schemas.microsoft.com/office/powerpoint/2010/main" val="3203690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650F2-67D9-9CBC-079B-42E1BD02A142}"/>
              </a:ext>
            </a:extLst>
          </p:cNvPr>
          <p:cNvSpPr>
            <a:spLocks noGrp="1"/>
          </p:cNvSpPr>
          <p:nvPr>
            <p:ph type="title"/>
          </p:nvPr>
        </p:nvSpPr>
        <p:spPr/>
        <p:txBody>
          <a:bodyPr/>
          <a:lstStyle/>
          <a:p>
            <a:r>
              <a:rPr lang="en-US" dirty="0"/>
              <a:t>Skill-Building Challenge</a:t>
            </a:r>
          </a:p>
        </p:txBody>
      </p:sp>
      <p:sp>
        <p:nvSpPr>
          <p:cNvPr id="3" name="Content Placeholder 2">
            <a:extLst>
              <a:ext uri="{FF2B5EF4-FFF2-40B4-BE49-F238E27FC236}">
                <a16:creationId xmlns:a16="http://schemas.microsoft.com/office/drawing/2014/main" id="{821A055A-8FE8-C2BD-F858-926768210B8C}"/>
              </a:ext>
            </a:extLst>
          </p:cNvPr>
          <p:cNvSpPr>
            <a:spLocks noGrp="1"/>
          </p:cNvSpPr>
          <p:nvPr>
            <p:ph idx="1"/>
          </p:nvPr>
        </p:nvSpPr>
        <p:spPr/>
        <p:txBody>
          <a:bodyPr vert="horz" lIns="91440" tIns="45720" rIns="91440" bIns="45720" rtlCol="0" anchor="t">
            <a:normAutofit fontScale="85000" lnSpcReduction="20000"/>
          </a:bodyPr>
          <a:lstStyle/>
          <a:p>
            <a:r>
              <a:rPr lang="en-US" dirty="0">
                <a:cs typeface="Arial"/>
              </a:rPr>
              <a:t>It is important for you to be able to communicate openly to your dating partner about what you will and will not do in a relationship. As you have learned in this lesson, many STDs do not have any outward symptoms and have various modes of transmission, so you may not be able to tell whether your or your partner has an STD or whether transmission is likely. </a:t>
            </a:r>
          </a:p>
          <a:p>
            <a:r>
              <a:rPr lang="en-US" dirty="0">
                <a:cs typeface="Arial"/>
              </a:rPr>
              <a:t>Use refusal skills to practice saying no to your partner when asked to have unprotected sex or other skin-to-skin contact if you are concerned about contracting an STD.</a:t>
            </a:r>
          </a:p>
          <a:p>
            <a:r>
              <a:rPr lang="en-US" dirty="0">
                <a:cs typeface="Arial"/>
              </a:rPr>
              <a:t>Write out an imagined scenario that could take place between two people. Practice the scenario with a classmate.</a:t>
            </a:r>
          </a:p>
        </p:txBody>
      </p:sp>
    </p:spTree>
    <p:extLst>
      <p:ext uri="{BB962C8B-B14F-4D97-AF65-F5344CB8AC3E}">
        <p14:creationId xmlns:p14="http://schemas.microsoft.com/office/powerpoint/2010/main" val="1557055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8A9D229-FDDA-0742-9B1E-E35214C59F1E}"/>
              </a:ext>
            </a:extLst>
          </p:cNvPr>
          <p:cNvSpPr>
            <a:spLocks noGrp="1"/>
          </p:cNvSpPr>
          <p:nvPr>
            <p:ph type="title"/>
          </p:nvPr>
        </p:nvSpPr>
        <p:spPr/>
        <p:txBody>
          <a:bodyPr/>
          <a:lstStyle/>
          <a:p>
            <a:r>
              <a:rPr lang="en-US" altLang="en-US" dirty="0"/>
              <a:t>Write About It</a:t>
            </a:r>
            <a:endParaRPr lang="en-US" dirty="0"/>
          </a:p>
        </p:txBody>
      </p:sp>
      <p:sp>
        <p:nvSpPr>
          <p:cNvPr id="3075" name="Content Placeholder 2">
            <a:extLst>
              <a:ext uri="{FF2B5EF4-FFF2-40B4-BE49-F238E27FC236}">
                <a16:creationId xmlns:a16="http://schemas.microsoft.com/office/drawing/2014/main" id="{1DEAF473-9E74-1446-829C-B0D21D9302BB}"/>
              </a:ext>
            </a:extLst>
          </p:cNvPr>
          <p:cNvSpPr>
            <a:spLocks noGrp="1"/>
          </p:cNvSpPr>
          <p:nvPr>
            <p:ph idx="1"/>
          </p:nvPr>
        </p:nvSpPr>
        <p:spPr/>
        <p:txBody>
          <a:bodyPr vert="horz" lIns="91440" tIns="45720" rIns="91440" bIns="45720" rtlCol="0" anchor="t">
            <a:normAutofit/>
          </a:bodyPr>
          <a:lstStyle/>
          <a:p>
            <a:pPr>
              <a:buFont typeface="Arial,Sans-Serif"/>
              <a:buChar char="•"/>
            </a:pPr>
            <a:r>
              <a:rPr lang="en-US" dirty="0"/>
              <a:t>Write out what HIV and AIDS stand for. What do you know or think you know about HIV and AIDS?</a:t>
            </a:r>
            <a:endParaRPr lang="en-US" dirty="0">
              <a:cs typeface="Arial"/>
            </a:endParaRPr>
          </a:p>
        </p:txBody>
      </p:sp>
    </p:spTree>
    <p:extLst>
      <p:ext uri="{BB962C8B-B14F-4D97-AF65-F5344CB8AC3E}">
        <p14:creationId xmlns:p14="http://schemas.microsoft.com/office/powerpoint/2010/main" val="284313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138B-7112-FCC8-DC6E-7E132936591A}"/>
              </a:ext>
            </a:extLst>
          </p:cNvPr>
          <p:cNvSpPr>
            <a:spLocks noGrp="1"/>
          </p:cNvSpPr>
          <p:nvPr>
            <p:ph type="title"/>
          </p:nvPr>
        </p:nvSpPr>
        <p:spPr/>
        <p:txBody>
          <a:bodyPr/>
          <a:lstStyle/>
          <a:p>
            <a:r>
              <a:rPr lang="en-US" dirty="0"/>
              <a:t>Can You . . .</a:t>
            </a:r>
          </a:p>
        </p:txBody>
      </p:sp>
      <p:sp>
        <p:nvSpPr>
          <p:cNvPr id="3" name="Content Placeholder 2">
            <a:extLst>
              <a:ext uri="{FF2B5EF4-FFF2-40B4-BE49-F238E27FC236}">
                <a16:creationId xmlns:a16="http://schemas.microsoft.com/office/drawing/2014/main" id="{B31C90AF-8344-2AA1-0B41-0C6E4993DF98}"/>
              </a:ext>
            </a:extLst>
          </p:cNvPr>
          <p:cNvSpPr>
            <a:spLocks noGrp="1"/>
          </p:cNvSpPr>
          <p:nvPr>
            <p:ph idx="1"/>
          </p:nvPr>
        </p:nvSpPr>
        <p:spPr/>
        <p:txBody>
          <a:bodyPr vert="horz" lIns="91440" tIns="45720" rIns="91440" bIns="45720" rtlCol="0" anchor="t">
            <a:normAutofit fontScale="92500" lnSpcReduction="20000"/>
          </a:bodyPr>
          <a:lstStyle/>
          <a:p>
            <a:pPr>
              <a:buFont typeface="Arial"/>
              <a:buChar char="•"/>
            </a:pPr>
            <a:r>
              <a:rPr lang="en-US" dirty="0">
                <a:solidFill>
                  <a:schemeClr val="tx1"/>
                </a:solidFill>
                <a:ea typeface="+mn-lt"/>
                <a:cs typeface="+mn-lt"/>
              </a:rPr>
              <a:t>identify how STDs are spread?</a:t>
            </a:r>
            <a:endParaRPr lang="en-US" strike="sngStrike" dirty="0">
              <a:solidFill>
                <a:schemeClr val="tx1"/>
              </a:solidFill>
              <a:ea typeface="+mn-lt"/>
              <a:cs typeface="+mn-lt"/>
            </a:endParaRPr>
          </a:p>
          <a:p>
            <a:pPr>
              <a:buFont typeface="Arial"/>
              <a:buChar char="•"/>
            </a:pPr>
            <a:r>
              <a:rPr lang="en-US" dirty="0">
                <a:solidFill>
                  <a:schemeClr val="tx1"/>
                </a:solidFill>
                <a:ea typeface="+mn-lt"/>
                <a:cs typeface="+mn-lt"/>
              </a:rPr>
              <a:t>discuss the best ways to prevent and reduce the risk of infection from an STD?</a:t>
            </a:r>
          </a:p>
          <a:p>
            <a:pPr>
              <a:buFont typeface="Arial"/>
              <a:buChar char="•"/>
            </a:pPr>
            <a:r>
              <a:rPr lang="en-US" dirty="0">
                <a:solidFill>
                  <a:schemeClr val="tx1"/>
                </a:solidFill>
                <a:ea typeface="+mn-lt"/>
                <a:cs typeface="+mn-lt"/>
              </a:rPr>
              <a:t>analyze why it is important for children to get the HPV shot?</a:t>
            </a:r>
          </a:p>
          <a:p>
            <a:pPr>
              <a:buFont typeface="Arial"/>
              <a:buChar char="•"/>
            </a:pPr>
            <a:r>
              <a:rPr lang="en-US" dirty="0">
                <a:solidFill>
                  <a:schemeClr val="tx1"/>
                </a:solidFill>
                <a:ea typeface="+mn-lt"/>
                <a:cs typeface="+mn-lt"/>
              </a:rPr>
              <a:t>recognize the short- and long-term consequences of STDs?</a:t>
            </a:r>
          </a:p>
          <a:p>
            <a:pPr>
              <a:buFont typeface="Arial"/>
              <a:buChar char="•"/>
            </a:pPr>
            <a:r>
              <a:rPr lang="en-US" dirty="0">
                <a:solidFill>
                  <a:schemeClr val="tx1"/>
                </a:solidFill>
                <a:ea typeface="+mn-lt"/>
                <a:cs typeface="+mn-lt"/>
              </a:rPr>
              <a:t>explain how HIV and AIDS are connected?</a:t>
            </a:r>
          </a:p>
          <a:p>
            <a:pPr>
              <a:buFont typeface="Arial"/>
              <a:buChar char="•"/>
            </a:pPr>
            <a:r>
              <a:rPr lang="en-US" dirty="0">
                <a:solidFill>
                  <a:schemeClr val="tx1"/>
                </a:solidFill>
                <a:ea typeface="+mn-lt"/>
                <a:cs typeface="+mn-lt"/>
              </a:rPr>
              <a:t>describe how HIV is transmitted and what it does to the immune system?</a:t>
            </a:r>
          </a:p>
          <a:p>
            <a:pPr>
              <a:buFont typeface="Arial"/>
              <a:buChar char="•"/>
            </a:pPr>
            <a:r>
              <a:rPr lang="en-US" dirty="0">
                <a:solidFill>
                  <a:schemeClr val="tx1"/>
                </a:solidFill>
                <a:ea typeface="+mn-lt"/>
                <a:cs typeface="+mn-lt"/>
              </a:rPr>
              <a:t>identify how </a:t>
            </a:r>
            <a:r>
              <a:rPr lang="en-US" dirty="0" err="1">
                <a:solidFill>
                  <a:schemeClr val="tx1"/>
                </a:solidFill>
                <a:ea typeface="+mn-lt"/>
                <a:cs typeface="+mn-lt"/>
              </a:rPr>
              <a:t>PrEP</a:t>
            </a:r>
            <a:r>
              <a:rPr lang="en-US" dirty="0">
                <a:solidFill>
                  <a:schemeClr val="tx1"/>
                </a:solidFill>
                <a:ea typeface="+mn-lt"/>
                <a:cs typeface="+mn-lt"/>
              </a:rPr>
              <a:t>, PEP, and ART are currently being used to reduce and treat HIV?</a:t>
            </a:r>
          </a:p>
          <a:p>
            <a:pPr marL="0" indent="0">
              <a:buNone/>
            </a:pPr>
            <a:endParaRPr lang="en-US" dirty="0">
              <a:cs typeface="Arial"/>
            </a:endParaRPr>
          </a:p>
        </p:txBody>
      </p:sp>
    </p:spTree>
    <p:extLst>
      <p:ext uri="{BB962C8B-B14F-4D97-AF65-F5344CB8AC3E}">
        <p14:creationId xmlns:p14="http://schemas.microsoft.com/office/powerpoint/2010/main" val="1698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lstStyle/>
          <a:p>
            <a:pPr algn="ctr"/>
            <a:r>
              <a:rPr lang="en-US" dirty="0">
                <a:ea typeface="+mj-lt"/>
                <a:cs typeface="+mj-lt"/>
              </a:rPr>
              <a:t>Sexually Transmitted Diseases</a:t>
            </a:r>
            <a:endParaRPr lang="en-US"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p:txBody>
          <a:bodyPr vert="horz" lIns="91440" tIns="45720" rIns="91440" bIns="45720" rtlCol="0" anchor="t">
            <a:normAutofit/>
          </a:bodyPr>
          <a:lstStyle/>
          <a:p>
            <a:r>
              <a:rPr lang="en-US" altLang="en-US" sz="2800" b="1" dirty="0">
                <a:solidFill>
                  <a:schemeClr val="tx1"/>
                </a:solidFill>
              </a:rPr>
              <a:t>Sexually transmitted diseases (STDs) </a:t>
            </a:r>
            <a:r>
              <a:rPr lang="en-US" altLang="en-US" sz="2800" dirty="0">
                <a:solidFill>
                  <a:schemeClr val="tx1"/>
                </a:solidFill>
              </a:rPr>
              <a:t>are passed from one person to another through unprotected sexual activity. </a:t>
            </a:r>
          </a:p>
          <a:p>
            <a:endParaRPr lang="en-US" altLang="en-US" sz="2800" dirty="0">
              <a:solidFill>
                <a:schemeClr val="tx1"/>
              </a:solidFill>
            </a:endParaRPr>
          </a:p>
          <a:p>
            <a:r>
              <a:rPr lang="en-US" altLang="en-US" dirty="0">
                <a:solidFill>
                  <a:schemeClr val="tx1"/>
                </a:solidFill>
              </a:rPr>
              <a:t>STDs don’t always cause symptoms, or symptoms may be mild, which is known as being </a:t>
            </a:r>
            <a:r>
              <a:rPr lang="en-US" altLang="en-US" b="1" dirty="0">
                <a:solidFill>
                  <a:schemeClr val="tx1"/>
                </a:solidFill>
              </a:rPr>
              <a:t>asymptomatic</a:t>
            </a:r>
            <a:r>
              <a:rPr lang="en-US" altLang="en-US" dirty="0">
                <a:solidFill>
                  <a:schemeClr val="tx1"/>
                </a:solidFill>
              </a:rPr>
              <a:t>. </a:t>
            </a:r>
          </a:p>
          <a:p>
            <a:endParaRPr lang="en-US" altLang="en-US" dirty="0"/>
          </a:p>
        </p:txBody>
      </p:sp>
    </p:spTree>
    <p:extLst>
      <p:ext uri="{BB962C8B-B14F-4D97-AF65-F5344CB8AC3E}">
        <p14:creationId xmlns:p14="http://schemas.microsoft.com/office/powerpoint/2010/main" val="147151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fontScale="90000"/>
          </a:bodyPr>
          <a:lstStyle/>
          <a:p>
            <a:pPr algn="ctr"/>
            <a:r>
              <a:rPr lang="en-US" sz="4000" dirty="0"/>
              <a:t>Short- and Long-Term Consequences of STDs</a:t>
            </a:r>
            <a:br>
              <a:rPr lang="en-US" sz="2400" i="1" dirty="0">
                <a:solidFill>
                  <a:schemeClr val="accent1"/>
                </a:solidFill>
              </a:rPr>
            </a:b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dirty="0">
                <a:cs typeface="Arial"/>
              </a:rPr>
              <a:t>Infecting others </a:t>
            </a:r>
          </a:p>
          <a:p>
            <a:r>
              <a:rPr lang="en-US" dirty="0">
                <a:solidFill>
                  <a:schemeClr val="accent4"/>
                </a:solidFill>
                <a:ea typeface="+mn-lt"/>
                <a:cs typeface="Arial"/>
              </a:rPr>
              <a:t>Becoming </a:t>
            </a:r>
            <a:r>
              <a:rPr lang="en-US" dirty="0">
                <a:ea typeface="+mn-lt"/>
                <a:cs typeface="Arial"/>
              </a:rPr>
              <a:t>i</a:t>
            </a:r>
            <a:r>
              <a:rPr lang="en-US" dirty="0">
                <a:solidFill>
                  <a:schemeClr val="accent4"/>
                </a:solidFill>
                <a:ea typeface="+mn-lt"/>
                <a:cs typeface="Arial"/>
              </a:rPr>
              <a:t>nfertile </a:t>
            </a:r>
          </a:p>
          <a:p>
            <a:pPr lvl="1"/>
            <a:r>
              <a:rPr lang="en-US" b="1" dirty="0">
                <a:ea typeface="+mn-lt"/>
                <a:cs typeface="Arial"/>
              </a:rPr>
              <a:t>Infertility </a:t>
            </a:r>
            <a:r>
              <a:rPr lang="en-US" dirty="0">
                <a:ea typeface="+mn-lt"/>
                <a:cs typeface="Arial"/>
              </a:rPr>
              <a:t>means problems getting pregnant or getting someone pregnant</a:t>
            </a:r>
          </a:p>
          <a:p>
            <a:r>
              <a:rPr lang="en-US" dirty="0">
                <a:ea typeface="+mn-lt"/>
                <a:cs typeface="Arial"/>
              </a:rPr>
              <a:t>Problems with pregnancy </a:t>
            </a:r>
          </a:p>
          <a:p>
            <a:pPr lvl="1"/>
            <a:r>
              <a:rPr lang="en-US" dirty="0">
                <a:ea typeface="+mn-lt"/>
                <a:cs typeface="Arial"/>
              </a:rPr>
              <a:t>Miscarriage, premature birth, stillbirth </a:t>
            </a:r>
          </a:p>
          <a:p>
            <a:r>
              <a:rPr lang="en-US" dirty="0">
                <a:solidFill>
                  <a:schemeClr val="tx1"/>
                </a:solidFill>
                <a:ea typeface="+mn-lt"/>
                <a:cs typeface="Arial"/>
              </a:rPr>
              <a:t>Getting or transmitting HIV</a:t>
            </a:r>
          </a:p>
          <a:p>
            <a:r>
              <a:rPr lang="en-US" dirty="0">
                <a:solidFill>
                  <a:schemeClr val="accent4"/>
                </a:solidFill>
                <a:ea typeface="+mn-lt"/>
                <a:cs typeface="Arial"/>
              </a:rPr>
              <a:t>Developing</a:t>
            </a:r>
            <a:r>
              <a:rPr lang="en-US" dirty="0">
                <a:ea typeface="+mn-lt"/>
                <a:cs typeface="Arial"/>
              </a:rPr>
              <a:t> other complications from an untreated STD </a:t>
            </a:r>
            <a:endParaRPr lang="en-US" dirty="0">
              <a:solidFill>
                <a:schemeClr val="accent4"/>
              </a:solidFill>
              <a:ea typeface="+mn-lt"/>
              <a:cs typeface="+mn-lt"/>
            </a:endParaRPr>
          </a:p>
        </p:txBody>
      </p:sp>
    </p:spTree>
    <p:extLst>
      <p:ext uri="{BB962C8B-B14F-4D97-AF65-F5344CB8AC3E}">
        <p14:creationId xmlns:p14="http://schemas.microsoft.com/office/powerpoint/2010/main" val="769988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fontScale="90000"/>
          </a:bodyPr>
          <a:lstStyle/>
          <a:p>
            <a:pPr algn="ctr"/>
            <a:r>
              <a:rPr lang="en-US" sz="4000" dirty="0"/>
              <a:t>How to Reduce the Risk of Infection From an STD</a:t>
            </a:r>
            <a:br>
              <a:rPr lang="en-US" sz="2400" i="1" dirty="0">
                <a:solidFill>
                  <a:schemeClr val="accent1"/>
                </a:solidFill>
              </a:rPr>
            </a:b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dirty="0">
                <a:cs typeface="Arial"/>
              </a:rPr>
              <a:t>Abstinence </a:t>
            </a:r>
          </a:p>
          <a:p>
            <a:r>
              <a:rPr lang="en-US" dirty="0">
                <a:cs typeface="Arial"/>
              </a:rPr>
              <a:t>If someone is sexually active: </a:t>
            </a:r>
          </a:p>
          <a:p>
            <a:pPr lvl="1"/>
            <a:r>
              <a:rPr lang="en-US" dirty="0">
                <a:cs typeface="Arial"/>
              </a:rPr>
              <a:t>Use external latex condoms or internal condoms (barrier method of birth control)</a:t>
            </a:r>
          </a:p>
          <a:p>
            <a:pPr lvl="1"/>
            <a:r>
              <a:rPr lang="en-US" dirty="0">
                <a:cs typeface="Arial"/>
              </a:rPr>
              <a:t>Get HPV and hepatitis B vaccines </a:t>
            </a:r>
          </a:p>
          <a:p>
            <a:pPr lvl="1"/>
            <a:r>
              <a:rPr lang="en-US" dirty="0">
                <a:cs typeface="Arial"/>
              </a:rPr>
              <a:t>Reduce the number of sex partners </a:t>
            </a:r>
          </a:p>
          <a:p>
            <a:pPr lvl="1"/>
            <a:r>
              <a:rPr lang="en-US" dirty="0">
                <a:cs typeface="Arial"/>
              </a:rPr>
              <a:t>Be in long-term, mutually monogamous relationships </a:t>
            </a:r>
          </a:p>
          <a:p>
            <a:pPr lvl="1"/>
            <a:r>
              <a:rPr lang="en-US" dirty="0">
                <a:cs typeface="Arial"/>
              </a:rPr>
              <a:t>Get tested for STDs during yearly physicals </a:t>
            </a:r>
          </a:p>
        </p:txBody>
      </p:sp>
    </p:spTree>
    <p:extLst>
      <p:ext uri="{BB962C8B-B14F-4D97-AF65-F5344CB8AC3E}">
        <p14:creationId xmlns:p14="http://schemas.microsoft.com/office/powerpoint/2010/main" val="2824047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dirty="0"/>
              <a:t>HIV and AIDS</a:t>
            </a:r>
            <a:endParaRPr lang="en-US" sz="28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b="1" dirty="0">
                <a:cs typeface="Arial"/>
              </a:rPr>
              <a:t>HIV</a:t>
            </a:r>
            <a:r>
              <a:rPr lang="en-US" dirty="0">
                <a:cs typeface="Arial"/>
              </a:rPr>
              <a:t> (human immunodeficiency virus) is the virus that causes </a:t>
            </a:r>
            <a:r>
              <a:rPr lang="en-US" b="1" dirty="0">
                <a:cs typeface="Arial"/>
              </a:rPr>
              <a:t>AIDS</a:t>
            </a:r>
            <a:r>
              <a:rPr lang="en-US" dirty="0">
                <a:cs typeface="Arial"/>
              </a:rPr>
              <a:t> (acquired immunodeficiency disease)</a:t>
            </a:r>
          </a:p>
          <a:p>
            <a:r>
              <a:rPr lang="en-US" dirty="0">
                <a:cs typeface="Arial"/>
              </a:rPr>
              <a:t>HIV can be transmitted through</a:t>
            </a:r>
          </a:p>
          <a:p>
            <a:pPr lvl="1"/>
            <a:r>
              <a:rPr lang="en-US" dirty="0">
                <a:cs typeface="Arial"/>
              </a:rPr>
              <a:t>blood</a:t>
            </a:r>
          </a:p>
          <a:p>
            <a:pPr lvl="1"/>
            <a:r>
              <a:rPr lang="en-US" dirty="0">
                <a:cs typeface="Arial"/>
              </a:rPr>
              <a:t>semen</a:t>
            </a:r>
          </a:p>
          <a:p>
            <a:pPr lvl="1"/>
            <a:r>
              <a:rPr lang="en-US" dirty="0" err="1">
                <a:cs typeface="Arial"/>
              </a:rPr>
              <a:t>preseminal</a:t>
            </a:r>
            <a:r>
              <a:rPr lang="en-US" dirty="0">
                <a:cs typeface="Arial"/>
              </a:rPr>
              <a:t> fluid</a:t>
            </a:r>
          </a:p>
          <a:p>
            <a:pPr lvl="1"/>
            <a:r>
              <a:rPr lang="en-US" dirty="0">
                <a:cs typeface="Arial"/>
              </a:rPr>
              <a:t>rectal fluids</a:t>
            </a:r>
          </a:p>
          <a:p>
            <a:pPr lvl="1"/>
            <a:r>
              <a:rPr lang="en-US" dirty="0">
                <a:cs typeface="Arial"/>
              </a:rPr>
              <a:t>vaginal fluids</a:t>
            </a:r>
          </a:p>
          <a:p>
            <a:pPr lvl="1"/>
            <a:r>
              <a:rPr lang="en-US" dirty="0">
                <a:cs typeface="Arial"/>
              </a:rPr>
              <a:t>breast milk</a:t>
            </a:r>
          </a:p>
        </p:txBody>
      </p:sp>
    </p:spTree>
    <p:extLst>
      <p:ext uri="{BB962C8B-B14F-4D97-AF65-F5344CB8AC3E}">
        <p14:creationId xmlns:p14="http://schemas.microsoft.com/office/powerpoint/2010/main" val="235206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Signs and Symptoms of HIV and AIDS</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fontScale="92500" lnSpcReduction="10000"/>
          </a:bodyPr>
          <a:lstStyle/>
          <a:p>
            <a:r>
              <a:rPr lang="en-US" dirty="0">
                <a:cs typeface="Arial"/>
              </a:rPr>
              <a:t>The only way to know someone has HIV or</a:t>
            </a:r>
            <a:r>
              <a:rPr lang="en-US" dirty="0">
                <a:solidFill>
                  <a:srgbClr val="FF0000"/>
                </a:solidFill>
                <a:cs typeface="Arial"/>
              </a:rPr>
              <a:t> </a:t>
            </a:r>
            <a:r>
              <a:rPr lang="en-US" dirty="0">
                <a:cs typeface="Arial"/>
              </a:rPr>
              <a:t>AIDS is to get tested.</a:t>
            </a:r>
          </a:p>
          <a:p>
            <a:r>
              <a:rPr lang="en-US" dirty="0">
                <a:cs typeface="Arial"/>
              </a:rPr>
              <a:t>Common signs at the beginning stage or HIV are flu-like symptoms: </a:t>
            </a:r>
          </a:p>
          <a:p>
            <a:pPr lvl="1"/>
            <a:r>
              <a:rPr lang="en-US" dirty="0">
                <a:cs typeface="Arial"/>
              </a:rPr>
              <a:t>Fever</a:t>
            </a:r>
          </a:p>
          <a:p>
            <a:pPr lvl="1"/>
            <a:r>
              <a:rPr lang="en-US" dirty="0">
                <a:cs typeface="Arial"/>
              </a:rPr>
              <a:t>Chills </a:t>
            </a:r>
          </a:p>
          <a:p>
            <a:pPr lvl="1"/>
            <a:r>
              <a:rPr lang="en-US" dirty="0">
                <a:cs typeface="Arial"/>
              </a:rPr>
              <a:t>Muscle aches </a:t>
            </a:r>
          </a:p>
          <a:p>
            <a:pPr lvl="1"/>
            <a:r>
              <a:rPr lang="en-US" dirty="0">
                <a:cs typeface="Arial"/>
              </a:rPr>
              <a:t>Sore throat </a:t>
            </a:r>
          </a:p>
          <a:p>
            <a:pPr lvl="1"/>
            <a:r>
              <a:rPr lang="en-US" dirty="0">
                <a:cs typeface="Arial"/>
              </a:rPr>
              <a:t>Fatigue</a:t>
            </a:r>
          </a:p>
          <a:p>
            <a:pPr marL="228600" lvl="1"/>
            <a:r>
              <a:rPr lang="en-US" sz="2800" dirty="0">
                <a:solidFill>
                  <a:schemeClr val="tx1"/>
                </a:solidFill>
                <a:cs typeface="Arial"/>
              </a:rPr>
              <a:t>If a person with HIV gets an opportunistic infection or certain cancers, they will be diagnosed with AIDS, the more serious stage of HIV infection.</a:t>
            </a:r>
          </a:p>
        </p:txBody>
      </p:sp>
    </p:spTree>
    <p:extLst>
      <p:ext uri="{BB962C8B-B14F-4D97-AF65-F5344CB8AC3E}">
        <p14:creationId xmlns:p14="http://schemas.microsoft.com/office/powerpoint/2010/main" val="3366932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Treatment for HIV and AIDS</a:t>
            </a:r>
            <a:br>
              <a:rPr lang="en-US" sz="4000" dirty="0"/>
            </a:br>
            <a:r>
              <a:rPr lang="en-US" sz="2400" i="1" dirty="0"/>
              <a:t>(1 of 2)</a:t>
            </a:r>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lnSpcReduction="10000"/>
          </a:bodyPr>
          <a:lstStyle/>
          <a:p>
            <a:r>
              <a:rPr lang="en-US" dirty="0">
                <a:cs typeface="Arial"/>
              </a:rPr>
              <a:t>There is currently no cure.</a:t>
            </a:r>
          </a:p>
          <a:p>
            <a:r>
              <a:rPr lang="en-US" dirty="0">
                <a:cs typeface="Arial"/>
              </a:rPr>
              <a:t>If someone is HIV negative but high risk, they could take </a:t>
            </a:r>
            <a:r>
              <a:rPr lang="en-US" b="1" dirty="0">
                <a:cs typeface="Arial"/>
              </a:rPr>
              <a:t>preexposure prophylaxis </a:t>
            </a:r>
            <a:r>
              <a:rPr lang="en-US" dirty="0">
                <a:cs typeface="Arial"/>
              </a:rPr>
              <a:t>(</a:t>
            </a:r>
            <a:r>
              <a:rPr lang="en-US" dirty="0" err="1">
                <a:cs typeface="Arial"/>
              </a:rPr>
              <a:t>PrEP</a:t>
            </a:r>
            <a:r>
              <a:rPr lang="en-US" dirty="0">
                <a:cs typeface="Arial"/>
              </a:rPr>
              <a:t>).</a:t>
            </a:r>
          </a:p>
          <a:p>
            <a:r>
              <a:rPr lang="en-US" dirty="0">
                <a:cs typeface="Arial"/>
              </a:rPr>
              <a:t>If someone thinks they were exposed, they should contact their doctor and take </a:t>
            </a:r>
            <a:r>
              <a:rPr lang="en-US" b="1" dirty="0">
                <a:cs typeface="Arial"/>
              </a:rPr>
              <a:t>postexposure prophylaxis </a:t>
            </a:r>
            <a:r>
              <a:rPr lang="en-US" dirty="0">
                <a:cs typeface="Arial"/>
              </a:rPr>
              <a:t>(PEP). </a:t>
            </a:r>
          </a:p>
          <a:p>
            <a:r>
              <a:rPr lang="en-US" dirty="0">
                <a:cs typeface="Arial"/>
              </a:rPr>
              <a:t>If a person contracts HIV, they could start the treatment </a:t>
            </a:r>
            <a:r>
              <a:rPr lang="en-US" b="1" dirty="0">
                <a:cs typeface="Arial"/>
              </a:rPr>
              <a:t>antiretroviral therapy </a:t>
            </a:r>
            <a:r>
              <a:rPr lang="en-US" dirty="0">
                <a:cs typeface="Arial"/>
              </a:rPr>
              <a:t>(ART).</a:t>
            </a:r>
          </a:p>
          <a:p>
            <a:endParaRPr lang="en-US" dirty="0">
              <a:cs typeface="Arial"/>
            </a:endParaRPr>
          </a:p>
          <a:p>
            <a:pPr marL="0" indent="0" algn="r">
              <a:buNone/>
            </a:pPr>
            <a:r>
              <a:rPr lang="en-US" sz="1400" i="1" dirty="0">
                <a:cs typeface="Arial"/>
              </a:rPr>
              <a:t>(continued)</a:t>
            </a:r>
          </a:p>
        </p:txBody>
      </p:sp>
    </p:spTree>
    <p:extLst>
      <p:ext uri="{BB962C8B-B14F-4D97-AF65-F5344CB8AC3E}">
        <p14:creationId xmlns:p14="http://schemas.microsoft.com/office/powerpoint/2010/main" val="581723642"/>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1967</TotalTime>
  <Words>637</Words>
  <Application>Microsoft Office PowerPoint</Application>
  <PresentationFormat>On-screen Show (4:3)</PresentationFormat>
  <Paragraphs>74</Paragraphs>
  <Slides>11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Arial Black</vt:lpstr>
      <vt:lpstr>Arial,Sans-Serif</vt:lpstr>
      <vt:lpstr>Calibri</vt:lpstr>
      <vt:lpstr>Office Theme</vt:lpstr>
      <vt:lpstr>Sexually Transmitted Diseases, Including HIV and AIDS</vt:lpstr>
      <vt:lpstr>Write About It</vt:lpstr>
      <vt:lpstr>Can You . . .</vt:lpstr>
      <vt:lpstr>Sexually Transmitted Diseases</vt:lpstr>
      <vt:lpstr>Short- and Long-Term Consequences of STDs </vt:lpstr>
      <vt:lpstr>How to Reduce the Risk of Infection From an STD </vt:lpstr>
      <vt:lpstr>HIV and AIDS</vt:lpstr>
      <vt:lpstr>Signs and Symptoms of HIV and AIDS</vt:lpstr>
      <vt:lpstr>Treatment for HIV and AIDS (1 of 2)</vt:lpstr>
      <vt:lpstr>Treatment for HIV and AIDS (2 of 2)</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My Health</dc:title>
  <dc:creator>Human Kinetics</dc:creator>
  <cp:lastModifiedBy>Melissa Feld</cp:lastModifiedBy>
  <cp:revision>515</cp:revision>
  <dcterms:created xsi:type="dcterms:W3CDTF">2020-04-29T19:38:00Z</dcterms:created>
  <dcterms:modified xsi:type="dcterms:W3CDTF">2023-07-24T21:15:27Z</dcterms:modified>
</cp:coreProperties>
</file>